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3" r:id="rId7"/>
    <p:sldId id="264" r:id="rId8"/>
    <p:sldId id="260" r:id="rId9"/>
    <p:sldId id="261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408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38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78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91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70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63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37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4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66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39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6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CBE62-3DA5-479E-8E14-617C6D39307E}" type="datetimeFigureOut">
              <a:rPr lang="it-IT" smtClean="0"/>
              <a:pPr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13F06-8865-4692-9859-766F89C53F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6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2"/>
          <p:cNvSpPr>
            <a:spLocks noChangeArrowheads="1"/>
          </p:cNvSpPr>
          <p:nvPr/>
        </p:nvSpPr>
        <p:spPr bwMode="auto">
          <a:xfrm>
            <a:off x="1766208" y="1650012"/>
            <a:ext cx="1543050" cy="685800"/>
          </a:xfrm>
          <a:prstGeom prst="homePlate">
            <a:avLst>
              <a:gd name="adj" fmla="val 50009"/>
            </a:avLst>
          </a:prstGeom>
          <a:solidFill>
            <a:srgbClr val="FFFFFF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400" b="0" dirty="0" err="1" smtClean="0">
                <a:latin typeface="+mn-lt"/>
              </a:rPr>
              <a:t>Perchè</a:t>
            </a:r>
            <a:r>
              <a:rPr lang="en-GB" altLang="it-IT" sz="1400" b="0" dirty="0" smtClean="0">
                <a:latin typeface="+mn-lt"/>
              </a:rPr>
              <a:t>?</a:t>
            </a:r>
            <a:endParaRPr lang="en-GB" altLang="it-IT" sz="1400" b="0" dirty="0">
              <a:latin typeface="+mn-lt"/>
            </a:endParaRPr>
          </a:p>
        </p:txBody>
      </p:sp>
      <p:sp>
        <p:nvSpPr>
          <p:cNvPr id="5" name="Pentagono 7"/>
          <p:cNvSpPr>
            <a:spLocks noChangeArrowheads="1"/>
          </p:cNvSpPr>
          <p:nvPr/>
        </p:nvSpPr>
        <p:spPr bwMode="auto">
          <a:xfrm>
            <a:off x="3437295" y="1652273"/>
            <a:ext cx="1544149" cy="685800"/>
          </a:xfrm>
          <a:prstGeom prst="homePlate">
            <a:avLst>
              <a:gd name="adj" fmla="val 50009"/>
            </a:avLst>
          </a:prstGeom>
          <a:solidFill>
            <a:srgbClr val="FFFFFF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400" b="0" dirty="0" smtClean="0">
                <a:latin typeface="+mn-lt"/>
              </a:rPr>
              <a:t>Quale </a:t>
            </a:r>
            <a:r>
              <a:rPr lang="en-GB" altLang="it-IT" sz="1400" b="0" dirty="0" err="1" smtClean="0">
                <a:latin typeface="+mn-lt"/>
              </a:rPr>
              <a:t>innovazione</a:t>
            </a:r>
            <a:r>
              <a:rPr lang="en-GB" altLang="it-IT" sz="1400" b="0" dirty="0" smtClean="0">
                <a:latin typeface="+mn-lt"/>
              </a:rPr>
              <a:t>? </a:t>
            </a:r>
            <a:endParaRPr lang="en-GB" altLang="it-IT" sz="1400" b="0" dirty="0">
              <a:latin typeface="+mn-lt"/>
            </a:endParaRPr>
          </a:p>
        </p:txBody>
      </p:sp>
      <p:sp>
        <p:nvSpPr>
          <p:cNvPr id="6" name="Pentagono 8"/>
          <p:cNvSpPr>
            <a:spLocks noChangeArrowheads="1"/>
          </p:cNvSpPr>
          <p:nvPr/>
        </p:nvSpPr>
        <p:spPr bwMode="auto">
          <a:xfrm>
            <a:off x="5251991" y="1630903"/>
            <a:ext cx="1601118" cy="685800"/>
          </a:xfrm>
          <a:prstGeom prst="homePlate">
            <a:avLst>
              <a:gd name="adj" fmla="val 50009"/>
            </a:avLst>
          </a:prstGeom>
          <a:solidFill>
            <a:srgbClr val="FFFFFF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400" b="0" dirty="0" smtClean="0">
                <a:latin typeface="+mn-lt"/>
              </a:rPr>
              <a:t>Si </a:t>
            </a:r>
            <a:r>
              <a:rPr lang="en-GB" altLang="it-IT" sz="1400" b="0" dirty="0" err="1" smtClean="0">
                <a:latin typeface="+mn-lt"/>
              </a:rPr>
              <a:t>può</a:t>
            </a:r>
            <a:r>
              <a:rPr lang="en-GB" altLang="it-IT" sz="1400" b="0" dirty="0" smtClean="0">
                <a:latin typeface="+mn-lt"/>
              </a:rPr>
              <a:t> </a:t>
            </a:r>
            <a:r>
              <a:rPr lang="en-GB" altLang="it-IT" sz="1400" b="0" dirty="0" err="1" smtClean="0">
                <a:latin typeface="+mn-lt"/>
              </a:rPr>
              <a:t>valorizzare</a:t>
            </a:r>
            <a:r>
              <a:rPr lang="en-GB" altLang="it-IT" sz="1400" b="0" dirty="0" smtClean="0">
                <a:latin typeface="+mn-lt"/>
              </a:rPr>
              <a:t>? </a:t>
            </a:r>
            <a:endParaRPr lang="en-GB" altLang="it-IT" sz="1400" b="0" dirty="0">
              <a:latin typeface="+mn-lt"/>
            </a:endParaRPr>
          </a:p>
        </p:txBody>
      </p:sp>
      <p:sp>
        <p:nvSpPr>
          <p:cNvPr id="7" name="Pentagono 9"/>
          <p:cNvSpPr>
            <a:spLocks noChangeArrowheads="1"/>
          </p:cNvSpPr>
          <p:nvPr/>
        </p:nvSpPr>
        <p:spPr bwMode="auto">
          <a:xfrm>
            <a:off x="8525294" y="1630903"/>
            <a:ext cx="1800225" cy="685800"/>
          </a:xfrm>
          <a:prstGeom prst="homePlate">
            <a:avLst>
              <a:gd name="adj" fmla="val 50009"/>
            </a:avLst>
          </a:prstGeom>
          <a:solidFill>
            <a:srgbClr val="006633"/>
          </a:solidFill>
          <a:ln w="12700">
            <a:solidFill>
              <a:srgbClr val="006633"/>
            </a:solidFill>
            <a:round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400" b="0" dirty="0" err="1">
                <a:solidFill>
                  <a:schemeClr val="bg1"/>
                </a:solidFill>
                <a:latin typeface="+mn-lt"/>
              </a:rPr>
              <a:t>T</a:t>
            </a:r>
            <a:r>
              <a:rPr lang="en-GB" altLang="it-IT" sz="1400" b="0" dirty="0" err="1" smtClean="0">
                <a:solidFill>
                  <a:schemeClr val="bg1"/>
                </a:solidFill>
                <a:latin typeface="+mn-lt"/>
              </a:rPr>
              <a:t>u</a:t>
            </a:r>
            <a:r>
              <a:rPr lang="en-GB" altLang="it-IT" sz="1400" b="0" dirty="0" smtClean="0">
                <a:solidFill>
                  <a:schemeClr val="bg1"/>
                </a:solidFill>
                <a:latin typeface="+mn-lt"/>
              </a:rPr>
              <a:t>/ </a:t>
            </a:r>
            <a:r>
              <a:rPr lang="en-GB" altLang="it-IT" sz="1400" b="0" dirty="0" err="1" smtClean="0">
                <a:solidFill>
                  <a:schemeClr val="bg1"/>
                </a:solidFill>
                <a:latin typeface="+mn-lt"/>
              </a:rPr>
              <a:t>il</a:t>
            </a:r>
            <a:r>
              <a:rPr lang="en-GB" altLang="it-IT" sz="1400" b="0" dirty="0" smtClean="0">
                <a:solidFill>
                  <a:schemeClr val="bg1"/>
                </a:solidFill>
                <a:latin typeface="+mn-lt"/>
              </a:rPr>
              <a:t> team</a:t>
            </a:r>
            <a:endParaRPr lang="en-GB" altLang="it-IT" sz="14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5750" y="228600"/>
            <a:ext cx="11612336" cy="439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t-IT" sz="2000" dirty="0" smtClean="0">
                <a:latin typeface="+mn-lt"/>
                <a:ea typeface="ＭＳ Ｐゴシック" panose="020B0600070205080204" pitchFamily="34" charset="-128"/>
              </a:rPr>
              <a:t>LINEE GUIDA PRESENTAZIONE– INTRODUZIONE</a:t>
            </a:r>
            <a:endParaRPr lang="en-US" altLang="it-IT" sz="20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4267199"/>
            <a:ext cx="11821886" cy="23186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it-IT" altLang="it-IT" sz="1400" b="1" u="sng" dirty="0" smtClean="0">
              <a:solidFill>
                <a:srgbClr val="0070C0"/>
              </a:solidFill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it-IT" altLang="it-IT" sz="2000" b="1" u="sng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RICORDATE:</a:t>
            </a:r>
            <a:endParaRPr lang="it-IT" altLang="it-IT" sz="2000" b="1" dirty="0" smtClean="0">
              <a:solidFill>
                <a:srgbClr val="0070C0"/>
              </a:solidFill>
              <a:ea typeface="ＭＳ Ｐゴシック" panose="020B0600070205080204" pitchFamily="34" charset="-128"/>
            </a:endParaRPr>
          </a:p>
          <a:p>
            <a:pPr algn="just"/>
            <a:r>
              <a:rPr lang="it-IT" altLang="it-IT" sz="2000" b="1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La presentazione </a:t>
            </a:r>
            <a:r>
              <a:rPr lang="it-IT" altLang="it-IT" sz="2100" dirty="0">
                <a:ea typeface="ＭＳ Ｐゴシック" panose="020B0600070205080204" pitchFamily="34" charset="-128"/>
              </a:rPr>
              <a:t>non occorre che sia curata nei minimi dettagli, ma deve contenere tutte le informazioni rilevanti per rendere la propria idea meritevole di approfondimento.</a:t>
            </a:r>
          </a:p>
          <a:p>
            <a:pPr algn="just"/>
            <a:r>
              <a:rPr lang="it-IT" altLang="it-IT" sz="2000" b="1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Meno è meglio</a:t>
            </a:r>
            <a:r>
              <a:rPr lang="it-IT" altLang="it-IT" sz="20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: </a:t>
            </a:r>
            <a:r>
              <a:rPr lang="it-IT" altLang="it-IT" sz="2000" dirty="0" smtClean="0">
                <a:ea typeface="ＭＳ Ｐゴシック" panose="020B0600070205080204" pitchFamily="34" charset="-128"/>
              </a:rPr>
              <a:t>limitatevi al testo ed alle informazioni chiave, aiutatevi con flussi, tabelle, riferimenti e grafici</a:t>
            </a:r>
            <a:endParaRPr lang="it-IT" altLang="it-IT" sz="2000" baseline="30000" dirty="0" smtClean="0">
              <a:ea typeface="ＭＳ Ｐゴシック" panose="020B0600070205080204" pitchFamily="34" charset="-128"/>
            </a:endParaRPr>
          </a:p>
          <a:p>
            <a:pPr algn="just"/>
            <a:r>
              <a:rPr lang="it-IT" altLang="it-IT" sz="2000" b="1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Dimostrate di aver fatto I compiti a casa</a:t>
            </a:r>
            <a:r>
              <a:rPr lang="it-IT" altLang="it-IT" sz="20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:</a:t>
            </a:r>
            <a:r>
              <a:rPr lang="it-IT" altLang="it-IT" sz="2000" b="1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000" dirty="0" smtClean="0">
                <a:ea typeface="ＭＳ Ｐゴシック" panose="020B0600070205080204" pitchFamily="34" charset="-128"/>
              </a:rPr>
              <a:t>sostanziate i dati indicati nelle ricerche con I riferimenti alle fonti, rappresentate attentamente il territorio di riferimento che avete scelto e individuate il vostro valore aggiunto </a:t>
            </a:r>
          </a:p>
          <a:p>
            <a:pPr algn="just"/>
            <a:r>
              <a:rPr lang="it-IT" altLang="it-IT" sz="2000" b="1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Internet ha molte risposte</a:t>
            </a:r>
            <a:r>
              <a:rPr lang="it-IT" altLang="it-IT" sz="2000" dirty="0" smtClean="0">
                <a:solidFill>
                  <a:srgbClr val="0070C0"/>
                </a:solidFill>
                <a:ea typeface="ＭＳ Ｐゴシック" panose="020B0600070205080204" pitchFamily="34" charset="-128"/>
              </a:rPr>
              <a:t>: </a:t>
            </a:r>
            <a:r>
              <a:rPr lang="it-IT" altLang="it-IT" sz="2000" dirty="0" smtClean="0">
                <a:ea typeface="ＭＳ Ｐゴシック" panose="020B0600070205080204" pitchFamily="34" charset="-128"/>
              </a:rPr>
              <a:t>usate la rete!</a:t>
            </a:r>
            <a:endParaRPr lang="it-IT" altLang="it-IT" sz="2000" dirty="0">
              <a:ea typeface="ＭＳ Ｐゴシック" panose="020B0600070205080204" pitchFamily="34" charset="-128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28600" y="914400"/>
            <a:ext cx="11669486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it-IT" altLang="it-IT" sz="1400" dirty="0">
                <a:latin typeface="+mn-lt"/>
              </a:rPr>
              <a:t>Per presentare al meglio </a:t>
            </a:r>
            <a:r>
              <a:rPr lang="it-IT" altLang="it-IT" sz="1400" dirty="0">
                <a:latin typeface="+mn-lt"/>
              </a:rPr>
              <a:t>l’idea è essenziale </a:t>
            </a:r>
            <a:r>
              <a:rPr lang="it-IT" altLang="it-IT" sz="1400" dirty="0">
                <a:latin typeface="+mn-lt"/>
              </a:rPr>
              <a:t>la stesura di </a:t>
            </a:r>
            <a:r>
              <a:rPr lang="it-IT" altLang="it-IT" sz="1400" dirty="0">
                <a:latin typeface="+mn-lt"/>
              </a:rPr>
              <a:t>una presentazione </a:t>
            </a:r>
            <a:r>
              <a:rPr lang="it-IT" altLang="it-IT" sz="1400" u="sng" dirty="0">
                <a:latin typeface="+mn-lt"/>
              </a:rPr>
              <a:t>chiara </a:t>
            </a:r>
            <a:r>
              <a:rPr lang="it-IT" altLang="it-IT" sz="1400" u="sng" dirty="0">
                <a:latin typeface="+mn-lt"/>
              </a:rPr>
              <a:t>e </a:t>
            </a:r>
            <a:r>
              <a:rPr lang="it-IT" altLang="it-IT" sz="1400" u="sng" dirty="0">
                <a:latin typeface="+mn-lt"/>
              </a:rPr>
              <a:t>sintetica</a:t>
            </a:r>
            <a:r>
              <a:rPr lang="it-IT" altLang="it-IT" sz="1400" dirty="0">
                <a:latin typeface="+mn-lt"/>
              </a:rPr>
              <a:t>, </a:t>
            </a:r>
            <a:r>
              <a:rPr lang="it-IT" altLang="it-IT" sz="1400" dirty="0">
                <a:latin typeface="+mn-lt"/>
              </a:rPr>
              <a:t>che racconti gli aspetti principali </a:t>
            </a:r>
            <a:r>
              <a:rPr lang="it-IT" altLang="it-IT" sz="1400" dirty="0">
                <a:latin typeface="+mn-lt"/>
              </a:rPr>
              <a:t>dell</a:t>
            </a:r>
            <a:r>
              <a:rPr lang="it-IT" altLang="en-GB" sz="1400" dirty="0">
                <a:latin typeface="+mn-lt"/>
              </a:rPr>
              <a:t>’</a:t>
            </a:r>
            <a:r>
              <a:rPr lang="it-IT" altLang="it-IT" sz="1400" dirty="0">
                <a:latin typeface="+mn-lt"/>
              </a:rPr>
              <a:t>idea. </a:t>
            </a:r>
            <a:r>
              <a:rPr lang="it-IT" altLang="it-IT" sz="1400" dirty="0">
                <a:latin typeface="+mn-lt"/>
              </a:rPr>
              <a:t>Per essere </a:t>
            </a:r>
            <a:r>
              <a:rPr lang="it-IT" altLang="it-IT" sz="1400" dirty="0">
                <a:latin typeface="+mn-lt"/>
              </a:rPr>
              <a:t>al meglio considerati </a:t>
            </a:r>
            <a:r>
              <a:rPr lang="it-IT" altLang="it-IT" sz="1400" dirty="0">
                <a:latin typeface="+mn-lt"/>
              </a:rPr>
              <a:t>nella selezione </a:t>
            </a:r>
            <a:r>
              <a:rPr lang="it-IT" altLang="it-IT" sz="1400" dirty="0">
                <a:latin typeface="+mn-lt"/>
              </a:rPr>
              <a:t>il </a:t>
            </a:r>
            <a:r>
              <a:rPr lang="it-IT" altLang="it-IT" sz="1400" dirty="0">
                <a:latin typeface="+mn-lt"/>
              </a:rPr>
              <a:t>documento deve </a:t>
            </a:r>
            <a:r>
              <a:rPr lang="it-IT" altLang="it-IT" sz="1400" dirty="0">
                <a:latin typeface="+mn-lt"/>
              </a:rPr>
              <a:t>tenere in considerazione i seguenti espetti:</a:t>
            </a:r>
            <a:endParaRPr lang="it-IT" altLang="it-IT" sz="1400" dirty="0">
              <a:latin typeface="+mn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715260" y="2470299"/>
            <a:ext cx="1371600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it-IT" altLang="it-IT" sz="1400" b="0" dirty="0">
                <a:latin typeface="+mn-lt"/>
              </a:rPr>
              <a:t>Il problema o </a:t>
            </a:r>
            <a:r>
              <a:rPr lang="it-IT" altLang="it-IT" sz="1400" b="0" dirty="0" smtClean="0">
                <a:latin typeface="+mn-lt"/>
              </a:rPr>
              <a:t>l'opportunità che </a:t>
            </a:r>
            <a:r>
              <a:rPr lang="it-IT" altLang="it-IT" sz="1400" b="0" dirty="0">
                <a:latin typeface="+mn-lt"/>
              </a:rPr>
              <a:t>si vuole </a:t>
            </a:r>
            <a:r>
              <a:rPr lang="it-IT" altLang="it-IT" sz="1400" b="0" dirty="0" smtClean="0">
                <a:latin typeface="+mn-lt"/>
              </a:rPr>
              <a:t>darei ai giovani del rhodense nella visitazione della vostra pagina web.</a:t>
            </a:r>
            <a:endParaRPr lang="it-IT" altLang="it-IT" sz="1400" b="0" dirty="0">
              <a:latin typeface="+mn-lt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309258" y="2420141"/>
            <a:ext cx="152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it-IT" altLang="it-IT" sz="1400" b="0" dirty="0" smtClean="0">
                <a:latin typeface="+mn-lt"/>
              </a:rPr>
              <a:t>Perché la pagina da voi proposta è innovativa </a:t>
            </a:r>
            <a:r>
              <a:rPr lang="it-IT" altLang="it-IT" sz="1400" b="0" dirty="0">
                <a:latin typeface="+mn-lt"/>
              </a:rPr>
              <a:t>e </a:t>
            </a:r>
            <a:r>
              <a:rPr lang="it-IT" altLang="it-IT" sz="1400" b="0" dirty="0" smtClean="0">
                <a:latin typeface="+mn-lt"/>
              </a:rPr>
              <a:t>come </a:t>
            </a:r>
            <a:r>
              <a:rPr lang="it-IT" altLang="it-IT" sz="1400" b="0" dirty="0">
                <a:latin typeface="+mn-lt"/>
              </a:rPr>
              <a:t>si differenzia.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092959" y="2477726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it-IT" altLang="it-IT" sz="1400" b="0" dirty="0" smtClean="0">
                <a:latin typeface="+mn-lt"/>
              </a:rPr>
              <a:t>Come la vostra idea può essere valorizzata all’interno del portale web del progetto Distratti</a:t>
            </a:r>
            <a:endParaRPr lang="it-IT" altLang="it-IT" sz="1400" b="0" dirty="0"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8660361" y="2514599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it-IT" altLang="it-IT" sz="1400" b="0" dirty="0" smtClean="0">
                <a:latin typeface="+mn-lt"/>
              </a:rPr>
              <a:t>Presentazione di se o della squadra.</a:t>
            </a:r>
            <a:endParaRPr lang="it-IT" altLang="it-IT" sz="1400" b="0" dirty="0">
              <a:latin typeface="+mn-lt"/>
            </a:endParaRPr>
          </a:p>
        </p:txBody>
      </p:sp>
      <p:sp>
        <p:nvSpPr>
          <p:cNvPr id="15" name="Pentagono 9"/>
          <p:cNvSpPr>
            <a:spLocks noChangeArrowheads="1"/>
          </p:cNvSpPr>
          <p:nvPr/>
        </p:nvSpPr>
        <p:spPr bwMode="auto">
          <a:xfrm>
            <a:off x="7022451" y="1652273"/>
            <a:ext cx="1333500" cy="685800"/>
          </a:xfrm>
          <a:prstGeom prst="homePlate">
            <a:avLst>
              <a:gd name="adj" fmla="val 50009"/>
            </a:avLst>
          </a:prstGeom>
          <a:solidFill>
            <a:srgbClr val="006633"/>
          </a:solidFill>
          <a:ln w="12700">
            <a:solidFill>
              <a:srgbClr val="006633"/>
            </a:solidFill>
            <a:round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400" b="0" dirty="0">
                <a:solidFill>
                  <a:schemeClr val="bg1"/>
                </a:solidFill>
                <a:latin typeface="+mn-lt"/>
              </a:rPr>
              <a:t>I</a:t>
            </a:r>
            <a:r>
              <a:rPr lang="en-GB" altLang="it-IT" sz="1400" b="0" dirty="0" smtClean="0">
                <a:solidFill>
                  <a:schemeClr val="bg1"/>
                </a:solidFill>
                <a:latin typeface="+mn-lt"/>
              </a:rPr>
              <a:t>l </a:t>
            </a:r>
            <a:r>
              <a:rPr lang="en-GB" altLang="it-IT" sz="1400" b="0" dirty="0" err="1" smtClean="0">
                <a:solidFill>
                  <a:schemeClr val="bg1"/>
                </a:solidFill>
                <a:latin typeface="+mn-lt"/>
              </a:rPr>
              <a:t>percorso</a:t>
            </a:r>
            <a:endParaRPr lang="en-GB" altLang="it-IT" sz="14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6876659" y="2534773"/>
            <a:ext cx="159000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it-IT" altLang="it-IT" sz="1400" b="0" dirty="0" smtClean="0">
                <a:latin typeface="+mn-lt"/>
              </a:rPr>
              <a:t>Cosa ti aspetti dal percorso di accompagnamento proposto dal bando di selezione idee</a:t>
            </a:r>
            <a:endParaRPr lang="it-IT" altLang="it-IT" sz="1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847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</a:t>
            </a:r>
            <a:r>
              <a:rPr lang="it-IT" dirty="0" smtClean="0"/>
              <a:t>resentazione grafica della pagina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266066"/>
            <a:ext cx="9144000" cy="436562"/>
          </a:xfrm>
        </p:spPr>
        <p:txBody>
          <a:bodyPr>
            <a:noAutofit/>
          </a:bodyPr>
          <a:lstStyle/>
          <a:p>
            <a:r>
              <a:rPr lang="it-IT" sz="4000" u="sng" dirty="0" smtClean="0">
                <a:solidFill>
                  <a:schemeClr val="accent1">
                    <a:lumMod val="50000"/>
                  </a:schemeClr>
                </a:solidFill>
              </a:rPr>
              <a:t>STUPISCICI! </a:t>
            </a:r>
            <a:endParaRPr lang="it-IT" sz="40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303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61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PERCHÉ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87424"/>
            <a:ext cx="10515600" cy="54133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altLang="it-IT" sz="3600" b="0" dirty="0" smtClean="0">
                <a:latin typeface="Franklin Gothic Book" pitchFamily="34" charset="0"/>
              </a:rPr>
              <a:t>Il problema o l'opportunità </a:t>
            </a:r>
            <a:r>
              <a:rPr lang="it-IT" altLang="it-IT" sz="3700" dirty="0">
                <a:latin typeface="Franklin Gothic Book" pitchFamily="34" charset="0"/>
              </a:rPr>
              <a:t>che </a:t>
            </a:r>
            <a:r>
              <a:rPr lang="it-IT" altLang="it-IT" sz="3700" dirty="0" smtClean="0">
                <a:latin typeface="Franklin Gothic Book" pitchFamily="34" charset="0"/>
              </a:rPr>
              <a:t>la vostra idea di pagina web </a:t>
            </a:r>
            <a:r>
              <a:rPr lang="it-IT" altLang="it-IT" sz="3600" b="0" dirty="0" smtClean="0">
                <a:latin typeface="Franklin Gothic Book" pitchFamily="34" charset="0"/>
              </a:rPr>
              <a:t>vuole </a:t>
            </a:r>
            <a:r>
              <a:rPr lang="it-IT" altLang="it-IT" sz="3600" b="0" dirty="0" smtClean="0">
                <a:latin typeface="Franklin Gothic Book" pitchFamily="34" charset="0"/>
              </a:rPr>
              <a:t>dare ai giovani del rhodense nella visitazione della vostra </a:t>
            </a:r>
            <a:r>
              <a:rPr lang="it-IT" altLang="it-IT" sz="3600" b="0" dirty="0" smtClean="0">
                <a:latin typeface="Franklin Gothic Book" pitchFamily="34" charset="0"/>
              </a:rPr>
              <a:t>pagina.</a:t>
            </a:r>
            <a:endParaRPr lang="it-IT" altLang="it-IT" sz="3600" b="0" dirty="0" smtClean="0">
              <a:latin typeface="Franklin Gothic Book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it-IT" altLang="it-IT" sz="3600" b="0" u="sng" dirty="0" smtClean="0">
              <a:latin typeface="Franklin Gothic Medium" panose="020B06030201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it-IT" altLang="it-IT" sz="3600" u="sng" dirty="0">
              <a:latin typeface="Franklin Gothic Medium" panose="020B06030201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it-IT" altLang="it-IT" sz="3600" b="0" u="sng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Individuare il problema è fondamentale per inquadrare la soluzione</a:t>
            </a:r>
            <a:r>
              <a:rPr lang="it-IT" altLang="it-IT" sz="3600" b="0" dirty="0" smtClean="0">
                <a:latin typeface="Franklin Gothic Medium" panose="020B0603020102020204" pitchFamily="34" charset="0"/>
              </a:rPr>
              <a:t>. 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sz="3600" b="0" dirty="0" smtClean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it-IT" altLang="it-IT" sz="3600" b="0" dirty="0" smtClean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3600" b="0" dirty="0" smtClean="0">
                <a:latin typeface="Franklin Gothic Medium" panose="020B0603020102020204" pitchFamily="34" charset="0"/>
              </a:rPr>
              <a:t>I problemi e le opportunità derivano dalle osservazioni del contesto territoriale o da esperienze precedenti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sz="3600" b="0" dirty="0" smtClean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it-IT" altLang="it-IT" sz="3600" b="0" dirty="0" smtClean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3600" b="0" dirty="0" smtClean="0">
                <a:latin typeface="Franklin Gothic Medium" panose="020B0603020102020204" pitchFamily="34" charset="0"/>
              </a:rPr>
              <a:t>E</a:t>
            </a:r>
            <a:r>
              <a:rPr lang="it-IT" altLang="en-GB" sz="3600" b="0" dirty="0" smtClean="0">
                <a:latin typeface="Franklin Gothic Medium" panose="020B0603020102020204" pitchFamily="34" charset="0"/>
              </a:rPr>
              <a:t>’</a:t>
            </a:r>
            <a:r>
              <a:rPr lang="it-IT" altLang="it-IT" sz="3600" b="0" dirty="0" smtClean="0">
                <a:latin typeface="Franklin Gothic Medium" panose="020B0603020102020204" pitchFamily="34" charset="0"/>
              </a:rPr>
              <a:t> opportuno identificare: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sz="3600" b="0" dirty="0" smtClean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it-IT" altLang="it-IT" sz="3600" dirty="0" smtClean="0">
                <a:latin typeface="Franklin Gothic Medium" panose="020B0603020102020204" pitchFamily="34" charset="0"/>
              </a:rPr>
              <a:t> In cosa consiste il problema</a:t>
            </a:r>
            <a:r>
              <a:rPr lang="it-IT" altLang="it-IT" sz="3600" b="0" dirty="0" smtClean="0">
                <a:latin typeface="Franklin Gothic Medium" panose="020B0603020102020204" pitchFamily="34" charset="0"/>
              </a:rPr>
              <a:t> (e.g. </a:t>
            </a:r>
            <a:r>
              <a:rPr lang="it-IT" altLang="en-GB" sz="3600" b="0" dirty="0" smtClean="0">
                <a:latin typeface="Franklin Gothic Medium" panose="020B0603020102020204" pitchFamily="34" charset="0"/>
              </a:rPr>
              <a:t>“</a:t>
            </a:r>
            <a:r>
              <a:rPr lang="it-IT" altLang="ja-JP" sz="3600" b="0" i="1" dirty="0" smtClean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Accedere alle informazioni è difficile e si utilizzano canali di comunicazione obsoleti</a:t>
            </a:r>
            <a:r>
              <a:rPr lang="it-IT" altLang="en-GB" sz="3600" b="0" i="1" dirty="0" smtClean="0">
                <a:latin typeface="Franklin Gothic Medium" panose="020B0603020102020204" pitchFamily="34" charset="0"/>
              </a:rPr>
              <a:t>”</a:t>
            </a:r>
            <a:r>
              <a:rPr lang="it-IT" altLang="ja-JP" sz="3600" b="0" i="1" dirty="0" smtClean="0">
                <a:latin typeface="Franklin Gothic Medium" panose="020B0603020102020204" pitchFamily="34" charset="0"/>
              </a:rPr>
              <a:t> )</a:t>
            </a:r>
            <a:r>
              <a:rPr lang="it-IT" altLang="ja-JP" sz="3600" b="0" dirty="0" smtClean="0">
                <a:latin typeface="Franklin Gothic Medium" panose="020B0603020102020204" pitchFamily="34" charset="0"/>
              </a:rPr>
              <a:t> 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it-IT" altLang="ja-JP" sz="3600" b="0" dirty="0" smtClean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it-IT" altLang="it-IT" sz="3600" dirty="0" smtClean="0">
                <a:latin typeface="Franklin Gothic Medium" panose="020B0603020102020204" pitchFamily="34" charset="0"/>
              </a:rPr>
              <a:t> Chi avverte il problema</a:t>
            </a:r>
            <a:r>
              <a:rPr lang="it-IT" altLang="it-IT" sz="3600" b="0" dirty="0" smtClean="0">
                <a:latin typeface="Franklin Gothic Medium" panose="020B0603020102020204" pitchFamily="34" charset="0"/>
              </a:rPr>
              <a:t> (e.g. </a:t>
            </a:r>
            <a:r>
              <a:rPr lang="it-IT" altLang="en-GB" sz="3600" b="0" dirty="0" smtClean="0">
                <a:latin typeface="Franklin Gothic Medium" panose="020B0603020102020204" pitchFamily="34" charset="0"/>
              </a:rPr>
              <a:t>“</a:t>
            </a:r>
            <a:r>
              <a:rPr lang="it-IT" altLang="ja-JP" sz="3600" b="0" i="1" dirty="0" smtClean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Giovani, amministratori locali, cittadini</a:t>
            </a:r>
            <a:r>
              <a:rPr lang="it-IT" altLang="en-GB" sz="3600" b="0" dirty="0" smtClean="0">
                <a:latin typeface="Franklin Gothic Medium" panose="020B0603020102020204" pitchFamily="34" charset="0"/>
              </a:rPr>
              <a:t>”</a:t>
            </a:r>
            <a:r>
              <a:rPr lang="it-IT" altLang="ja-JP" sz="3600" b="0" dirty="0" smtClean="0">
                <a:latin typeface="Franklin Gothic Medium" panose="020B0603020102020204" pitchFamily="34" charset="0"/>
              </a:rPr>
              <a:t> </a:t>
            </a:r>
            <a:r>
              <a:rPr lang="it-IT" altLang="ja-JP" sz="3600" b="0" i="1" dirty="0" smtClean="0">
                <a:latin typeface="Franklin Gothic Medium" panose="020B0603020102020204" pitchFamily="34" charset="0"/>
              </a:rPr>
              <a:t>)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it-IT" altLang="ja-JP" sz="3600" b="0" dirty="0" smtClean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it-IT" altLang="it-IT" sz="3600" dirty="0" smtClean="0">
                <a:latin typeface="Franklin Gothic Medium" panose="020B0603020102020204" pitchFamily="34" charset="0"/>
              </a:rPr>
              <a:t> Le conseguenze del problema</a:t>
            </a:r>
            <a:r>
              <a:rPr lang="it-IT" altLang="it-IT" sz="3600" b="0" dirty="0" smtClean="0">
                <a:latin typeface="Franklin Gothic Medium" panose="020B0603020102020204" pitchFamily="34" charset="0"/>
              </a:rPr>
              <a:t> (e.g. </a:t>
            </a:r>
            <a:r>
              <a:rPr lang="it-IT" altLang="en-GB" sz="3600" b="0" dirty="0" smtClean="0">
                <a:latin typeface="Franklin Gothic Medium" panose="020B0603020102020204" pitchFamily="34" charset="0"/>
              </a:rPr>
              <a:t>“</a:t>
            </a:r>
            <a:r>
              <a:rPr lang="it-IT" altLang="en-GB" sz="3600" i="1" dirty="0" smtClean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disinteresse alle iniziative, poca partecipazione alla vita di comunità, </a:t>
            </a:r>
            <a:r>
              <a:rPr lang="it-IT" altLang="en-GB" sz="3600" i="1" dirty="0" err="1" smtClean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ect</a:t>
            </a:r>
            <a:r>
              <a:rPr lang="it-IT" altLang="en-GB" sz="3600" b="0" dirty="0" smtClean="0">
                <a:latin typeface="Franklin Gothic Medium" panose="020B0603020102020204" pitchFamily="34" charset="0"/>
              </a:rPr>
              <a:t>”</a:t>
            </a:r>
            <a:r>
              <a:rPr lang="it-IT" altLang="ja-JP" sz="3600" b="0" dirty="0" smtClean="0">
                <a:latin typeface="Franklin Gothic Medium" panose="020B0603020102020204" pitchFamily="34" charset="0"/>
              </a:rPr>
              <a:t> 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48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952954"/>
            <a:ext cx="10515600" cy="625475"/>
          </a:xfrm>
        </p:spPr>
        <p:txBody>
          <a:bodyPr>
            <a:noAutofit/>
          </a:bodyPr>
          <a:lstStyle/>
          <a:p>
            <a:pPr algn="ctr"/>
            <a:r>
              <a:rPr lang="en-GB" altLang="it-IT" sz="4000" dirty="0"/>
              <a:t>QUALE INNOVAZIONE? </a:t>
            </a:r>
            <a:br>
              <a:rPr lang="en-GB" altLang="it-IT" sz="4000" dirty="0"/>
            </a:b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000" b="0" dirty="0" smtClean="0">
                <a:latin typeface="Franklin Gothic Book" pitchFamily="34" charset="0"/>
              </a:rPr>
              <a:t>Perché la pagina da voi proposta è innovativa e come si differenzia</a:t>
            </a:r>
          </a:p>
          <a:p>
            <a:pPr marL="0" indent="0">
              <a:buNone/>
            </a:pPr>
            <a:endParaRPr lang="it-IT" altLang="it-IT" sz="2000" b="0" dirty="0" smtClean="0">
              <a:latin typeface="Franklin Gothic Book" pitchFamily="34" charset="0"/>
            </a:endParaRPr>
          </a:p>
          <a:p>
            <a:pPr marL="0" indent="0">
              <a:buNone/>
            </a:pPr>
            <a:endParaRPr lang="it-IT" altLang="it-IT" sz="2000" b="0" dirty="0" smtClean="0">
              <a:latin typeface="Franklin Gothic Book" pitchFamily="34" charset="0"/>
            </a:endParaRPr>
          </a:p>
          <a:p>
            <a:pPr marL="0" indent="0" algn="ctr">
              <a:buNone/>
            </a:pPr>
            <a:r>
              <a:rPr lang="it-IT" altLang="it-IT" sz="2400" u="sng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Una volta individuato chiaramente il problema, la soluzione fluisce logicamente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751114" y="4970306"/>
            <a:ext cx="106897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Franklin Gothic Medium" panose="020B0603020102020204" pitchFamily="34" charset="0"/>
              </a:rPr>
              <a:t>Usare diagrammi, </a:t>
            </a:r>
            <a:r>
              <a:rPr lang="it-IT" altLang="it-IT" sz="2000" dirty="0" err="1">
                <a:latin typeface="Franklin Gothic Medium" panose="020B0603020102020204" pitchFamily="34" charset="0"/>
              </a:rPr>
              <a:t>screenshot</a:t>
            </a:r>
            <a:r>
              <a:rPr lang="it-IT" altLang="it-IT" sz="2000" dirty="0">
                <a:latin typeface="Franklin Gothic Medium" panose="020B0603020102020204" pitchFamily="34" charset="0"/>
              </a:rPr>
              <a:t>, o qualunque tipo di grafica aggiuntiva può andare bene, purché non si perda di vista </a:t>
            </a:r>
            <a:r>
              <a:rPr lang="it-IT" altLang="it-IT" sz="2000" dirty="0" smtClean="0">
                <a:latin typeface="Franklin Gothic Medium" panose="020B0603020102020204" pitchFamily="34" charset="0"/>
              </a:rPr>
              <a:t>la </a:t>
            </a:r>
            <a:r>
              <a:rPr lang="it-IT" altLang="it-IT" sz="2000" dirty="0" err="1" smtClean="0">
                <a:latin typeface="Franklin Gothic Medium" panose="020B0603020102020204" pitchFamily="34" charset="0"/>
              </a:rPr>
              <a:t>mission</a:t>
            </a:r>
            <a:r>
              <a:rPr lang="it-IT" altLang="it-IT" sz="2000" dirty="0" smtClean="0">
                <a:latin typeface="Franklin Gothic Medium" panose="020B0603020102020204" pitchFamily="34" charset="0"/>
              </a:rPr>
              <a:t> che avete scelto per la creazione della pagina web proposta!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80367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/>
          <a:lstStyle/>
          <a:p>
            <a:pPr algn="ctr"/>
            <a:r>
              <a:rPr lang="it-IT" dirty="0" smtClean="0"/>
              <a:t>IL VALORE DELLA TUA/VOSTRA IDEA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741713"/>
            <a:ext cx="10515600" cy="4435249"/>
          </a:xfrm>
        </p:spPr>
        <p:txBody>
          <a:bodyPr/>
          <a:lstStyle/>
          <a:p>
            <a:pPr marL="0" indent="0">
              <a:buNone/>
            </a:pPr>
            <a:r>
              <a:rPr lang="it-IT" altLang="it-IT" dirty="0">
                <a:latin typeface="Franklin Gothic Book" pitchFamily="34" charset="0"/>
              </a:rPr>
              <a:t>Come la vostra idea può essere valorizzata all’interno del portale web del progetto Distratti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 </a:t>
            </a:r>
            <a:r>
              <a:rPr lang="it-IT" u="sng" dirty="0" smtClean="0">
                <a:solidFill>
                  <a:schemeClr val="accent1">
                    <a:lumMod val="75000"/>
                  </a:schemeClr>
                </a:solidFill>
              </a:rPr>
              <a:t>Metti in luce i punti di forza della tua idea – fai «uno zoom» della pagina e facci conoscere la tua strategia!</a:t>
            </a:r>
            <a:endParaRPr lang="it-IT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184897" y="2873091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endParaRPr lang="it-IT" altLang="it-IT" sz="1100" b="0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39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TARGET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768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altLang="it-IT" dirty="0">
                <a:latin typeface="Franklin Gothic Medium" panose="020B0603020102020204" pitchFamily="34" charset="0"/>
              </a:rPr>
              <a:t>Chi sono i </a:t>
            </a:r>
            <a:r>
              <a:rPr lang="it-IT" altLang="it-IT" dirty="0" smtClean="0">
                <a:latin typeface="Franklin Gothic Medium" panose="020B0603020102020204" pitchFamily="34" charset="0"/>
              </a:rPr>
              <a:t>visitatori della tua pagina? ? </a:t>
            </a:r>
            <a:r>
              <a:rPr lang="it-IT" altLang="it-IT" dirty="0">
                <a:latin typeface="Franklin Gothic Medium" panose="020B0603020102020204" pitchFamily="34" charset="0"/>
              </a:rPr>
              <a:t>Quanto è grande </a:t>
            </a:r>
            <a:r>
              <a:rPr lang="it-IT" altLang="it-IT" dirty="0" smtClean="0">
                <a:latin typeface="Franklin Gothic Medium" panose="020B0603020102020204" pitchFamily="34" charset="0"/>
              </a:rPr>
              <a:t>la tua popolazione di riferimento, che suddivisioni/insieme di persone (segmentazioni della popolazione) hai individuato?</a:t>
            </a:r>
            <a:endParaRPr lang="it-IT" altLang="it-IT" dirty="0">
              <a:latin typeface="Franklin Gothic Medium" panose="020B06030201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it-IT" altLang="it-IT" dirty="0"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838199" y="4778828"/>
            <a:ext cx="97753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sz="2800" dirty="0">
                <a:latin typeface="Franklin Gothic Medium" panose="020B0603020102020204" pitchFamily="34" charset="0"/>
              </a:rPr>
              <a:t>Occorre individuare chiaramente </a:t>
            </a:r>
            <a:r>
              <a:rPr lang="it-IT" altLang="it-IT" sz="2800" dirty="0">
                <a:latin typeface="Franklin Gothic Medium" panose="020B0603020102020204" pitchFamily="34" charset="0"/>
              </a:rPr>
              <a:t>e </a:t>
            </a:r>
            <a:r>
              <a:rPr lang="it-IT" altLang="it-IT" sz="2800" dirty="0">
                <a:latin typeface="Franklin Gothic Medium" panose="020B0603020102020204" pitchFamily="34" charset="0"/>
              </a:rPr>
              <a:t>q</a:t>
            </a:r>
            <a:r>
              <a:rPr lang="it-IT" altLang="it-IT" sz="2800" dirty="0">
                <a:latin typeface="Franklin Gothic Medium" panose="020B0603020102020204" pitchFamily="34" charset="0"/>
              </a:rPr>
              <a:t>uantitativamente il target di riferimento (in termini di numeri, geografia, demografia) per spiegare in modo più convincente la propria idea</a:t>
            </a:r>
            <a:r>
              <a:rPr lang="it-IT" altLang="it-IT" sz="2800" dirty="0" smtClean="0">
                <a:latin typeface="Franklin Gothic Medium" panose="020B0603020102020204" pitchFamily="34" charset="0"/>
              </a:rPr>
              <a:t>!</a:t>
            </a:r>
          </a:p>
          <a:p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38199" y="3248251"/>
            <a:ext cx="1063534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000" i="1" dirty="0" smtClean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Ogni </a:t>
            </a:r>
            <a:r>
              <a:rPr lang="it-IT" altLang="it-IT" sz="2000" i="1" dirty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anno il territorio del rhodense organizza 2 eventi per i giovani adolescenti </a:t>
            </a:r>
          </a:p>
          <a:p>
            <a:pPr marL="342900" indent="-3429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000" i="1" dirty="0" smtClean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Fondi </a:t>
            </a:r>
            <a:r>
              <a:rPr lang="it-IT" altLang="it-IT" sz="2000" i="1" dirty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per investire sui giovani ammontano all’anno circa € su tutto il territorio nazionale tra concorsi di idee, progettazioni europee, </a:t>
            </a:r>
            <a:r>
              <a:rPr lang="it-IT" altLang="it-IT" sz="2000" i="1" dirty="0" err="1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ect</a:t>
            </a:r>
            <a:r>
              <a:rPr lang="it-IT" altLang="it-IT" sz="2000" i="1" dirty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.</a:t>
            </a:r>
            <a:r>
              <a:rPr lang="it-IT" altLang="en-GB" sz="2000" i="1" dirty="0">
                <a:solidFill>
                  <a:schemeClr val="accent6">
                    <a:lumMod val="75000"/>
                  </a:schemeClr>
                </a:solidFill>
                <a:latin typeface="Franklin Gothic Medium" panose="020B0603020102020204" pitchFamily="34" charset="0"/>
              </a:rPr>
              <a:t>”</a:t>
            </a:r>
            <a:endParaRPr lang="it-IT" altLang="it-IT" sz="2000" i="1" dirty="0">
              <a:solidFill>
                <a:schemeClr val="accent6">
                  <a:lumMod val="75000"/>
                </a:schemeClr>
              </a:solidFill>
              <a:latin typeface="Franklin Gothic Medium" panose="020B06030201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5751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ALTRI CANALI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39685"/>
            <a:ext cx="10515600" cy="4337277"/>
          </a:xfrm>
        </p:spPr>
        <p:txBody>
          <a:bodyPr/>
          <a:lstStyle/>
          <a:p>
            <a:r>
              <a:rPr lang="it-IT" altLang="it-IT" dirty="0" smtClean="0">
                <a:latin typeface="Franklin Gothic Medium" panose="020B0603020102020204" pitchFamily="34" charset="0"/>
              </a:rPr>
              <a:t>Quali sono gli altri canali di comunicazione per il tuo territorio di riferimento ad oggi presenti per il target che hai scelto? </a:t>
            </a:r>
          </a:p>
          <a:p>
            <a:r>
              <a:rPr lang="it-IT" altLang="it-IT" dirty="0" smtClean="0">
                <a:latin typeface="Franklin Gothic Medium" panose="020B0603020102020204" pitchFamily="34" charset="0"/>
              </a:rPr>
              <a:t>Quali </a:t>
            </a:r>
            <a:r>
              <a:rPr lang="it-IT" altLang="it-IT" dirty="0">
                <a:latin typeface="Franklin Gothic Medium" panose="020B0603020102020204" pitchFamily="34" charset="0"/>
              </a:rPr>
              <a:t>caratteristiche hanno? </a:t>
            </a:r>
            <a:endParaRPr lang="it-IT" altLang="it-IT" dirty="0" smtClean="0">
              <a:latin typeface="Franklin Gothic Medium" panose="020B0603020102020204" pitchFamily="34" charset="0"/>
            </a:endParaRPr>
          </a:p>
          <a:p>
            <a:r>
              <a:rPr lang="it-IT" altLang="it-IT" dirty="0" smtClean="0">
                <a:latin typeface="Franklin Gothic Medium" panose="020B0603020102020204" pitchFamily="34" charset="0"/>
              </a:rPr>
              <a:t>Ma</a:t>
            </a:r>
            <a:r>
              <a:rPr lang="it-IT" altLang="it-IT" dirty="0">
                <a:latin typeface="Franklin Gothic Medium" panose="020B0603020102020204" pitchFamily="34" charset="0"/>
              </a:rPr>
              <a:t>, soprattutto, come mai secondo voi non risolvono lo stesso problema bene quanto la vostra </a:t>
            </a:r>
            <a:r>
              <a:rPr lang="it-IT" altLang="it-IT" dirty="0" smtClean="0">
                <a:latin typeface="Franklin Gothic Medium" panose="020B0603020102020204" pitchFamily="34" charset="0"/>
              </a:rPr>
              <a:t>idea?</a:t>
            </a:r>
          </a:p>
          <a:p>
            <a:r>
              <a:rPr lang="it-IT" altLang="it-IT" dirty="0" smtClean="0">
                <a:latin typeface="Franklin Gothic Medium" panose="020B0603020102020204" pitchFamily="34" charset="0"/>
              </a:rPr>
              <a:t>Possono essere integrati con la tua idea? Come? </a:t>
            </a:r>
            <a:endParaRPr lang="it-IT" altLang="it-IT" dirty="0">
              <a:latin typeface="Franklin Gothic Medium" panose="020B06030201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130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it-IT" dirty="0"/>
              <a:t>IL PERCORSO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>
                <a:latin typeface="Franklin Gothic Book" pitchFamily="34" charset="0"/>
              </a:rPr>
              <a:t>Cosa ti aspetti dal percorso di accompagnamento proposto dal bando di selezione </a:t>
            </a:r>
            <a:r>
              <a:rPr lang="it-IT" altLang="it-IT" dirty="0" smtClean="0">
                <a:latin typeface="Franklin Gothic Book" pitchFamily="34" charset="0"/>
              </a:rPr>
              <a:t>idee</a:t>
            </a:r>
          </a:p>
          <a:p>
            <a:pPr marL="0" indent="0">
              <a:buNone/>
            </a:pPr>
            <a:endParaRPr lang="it-IT" altLang="it-IT" dirty="0">
              <a:latin typeface="Franklin Gothic Book" pitchFamily="34" charset="0"/>
            </a:endParaRPr>
          </a:p>
          <a:p>
            <a:pPr marL="0" indent="0" algn="ctr">
              <a:buNone/>
            </a:pPr>
            <a:r>
              <a:rPr lang="it-IT" altLang="it-IT" dirty="0" smtClean="0">
                <a:latin typeface="Franklin Gothic Book" pitchFamily="34" charset="0"/>
              </a:rPr>
              <a:t>Fai una road </a:t>
            </a:r>
            <a:r>
              <a:rPr lang="it-IT" altLang="it-IT" dirty="0" err="1" smtClean="0">
                <a:latin typeface="Franklin Gothic Book" pitchFamily="34" charset="0"/>
              </a:rPr>
              <a:t>map</a:t>
            </a:r>
            <a:r>
              <a:rPr lang="it-IT" altLang="it-IT" dirty="0" smtClean="0">
                <a:latin typeface="Franklin Gothic Book" pitchFamily="34" charset="0"/>
              </a:rPr>
              <a:t> ideale dei 12 mesi di affiancamento</a:t>
            </a:r>
            <a:r>
              <a:rPr lang="it-IT" altLang="it-IT" b="1" dirty="0" smtClean="0">
                <a:solidFill>
                  <a:srgbClr val="FF0000"/>
                </a:solidFill>
                <a:latin typeface="Franklin Gothic Book" pitchFamily="34" charset="0"/>
              </a:rPr>
              <a:t>? </a:t>
            </a:r>
          </a:p>
          <a:p>
            <a:pPr marL="0" indent="0" algn="ctr">
              <a:buNone/>
            </a:pPr>
            <a:r>
              <a:rPr lang="it-IT" altLang="it-IT" dirty="0" smtClean="0">
                <a:latin typeface="Franklin Gothic Book" pitchFamily="34" charset="0"/>
              </a:rPr>
              <a:t>Cosa ti aspetti di imparare? </a:t>
            </a:r>
          </a:p>
          <a:p>
            <a:pPr marL="0" indent="0" algn="ctr">
              <a:buNone/>
            </a:pPr>
            <a:r>
              <a:rPr lang="it-IT" altLang="it-IT" dirty="0" smtClean="0">
                <a:latin typeface="Franklin Gothic Book" pitchFamily="34" charset="0"/>
              </a:rPr>
              <a:t>Con chi vorresti lavorare? </a:t>
            </a:r>
            <a:endParaRPr lang="it-IT" altLang="it-IT" dirty="0">
              <a:latin typeface="Franklin Gothic Book" pitchFamily="34" charset="0"/>
            </a:endParaRP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Anche la tua voce conta! 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76660" y="2934125"/>
            <a:ext cx="152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endParaRPr lang="it-IT" altLang="it-IT" sz="1100" b="0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88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it-IT" dirty="0"/>
              <a:t>TU/ IL TEAM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78429"/>
            <a:ext cx="10515600" cy="4598534"/>
          </a:xfrm>
        </p:spPr>
        <p:txBody>
          <a:bodyPr/>
          <a:lstStyle/>
          <a:p>
            <a:r>
              <a:rPr lang="it-IT" altLang="it-IT" dirty="0" smtClean="0">
                <a:latin typeface="Franklin Gothic Medium" panose="020B0603020102020204" pitchFamily="34" charset="0"/>
              </a:rPr>
              <a:t>Hai il giusto </a:t>
            </a:r>
            <a:r>
              <a:rPr lang="it-IT" altLang="it-IT" dirty="0">
                <a:latin typeface="Franklin Gothic Medium" panose="020B0603020102020204" pitchFamily="34" charset="0"/>
              </a:rPr>
              <a:t>mix di </a:t>
            </a:r>
            <a:r>
              <a:rPr lang="it-IT" altLang="it-IT" dirty="0" smtClean="0">
                <a:latin typeface="Franklin Gothic Medium" panose="020B0603020102020204" pitchFamily="34" charset="0"/>
              </a:rPr>
              <a:t>personalità, </a:t>
            </a:r>
            <a:r>
              <a:rPr lang="it-IT" altLang="it-IT" dirty="0">
                <a:latin typeface="Franklin Gothic Medium" panose="020B0603020102020204" pitchFamily="34" charset="0"/>
              </a:rPr>
              <a:t>capacità e volontà per portare avanti </a:t>
            </a:r>
            <a:r>
              <a:rPr lang="it-IT" altLang="it-IT" dirty="0" smtClean="0">
                <a:latin typeface="Franklin Gothic Medium" panose="020B0603020102020204" pitchFamily="34" charset="0"/>
              </a:rPr>
              <a:t>la tua idea? </a:t>
            </a:r>
          </a:p>
          <a:p>
            <a:pPr marL="0" indent="0" algn="ctr">
              <a:buNone/>
            </a:pPr>
            <a:r>
              <a:rPr lang="it-IT" altLang="it-IT" u="sng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PRESENTACI </a:t>
            </a:r>
            <a:r>
              <a:rPr lang="it-IT" altLang="it-IT" u="sng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TE E LA TUA SQUADRA! </a:t>
            </a:r>
            <a:endParaRPr lang="it-IT" altLang="it-IT" u="sng" dirty="0">
              <a:solidFill>
                <a:srgbClr val="0070C0"/>
              </a:solidFill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537" y="2208537"/>
            <a:ext cx="5074926" cy="3968426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8149162" y="3353640"/>
            <a:ext cx="936625" cy="936625"/>
          </a:xfrm>
          <a:prstGeom prst="rect">
            <a:avLst/>
          </a:prstGeom>
          <a:solidFill>
            <a:srgbClr val="0070C0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it-IT" sz="1400" b="1" dirty="0" err="1">
                <a:solidFill>
                  <a:schemeClr val="bg1"/>
                </a:solidFill>
                <a:latin typeface="Franklin Gothic Book" pitchFamily="34" charset="0"/>
              </a:rPr>
              <a:t>Foto</a:t>
            </a:r>
            <a:endParaRPr lang="en-GB" altLang="it-IT" sz="1400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3090224" y="3428998"/>
            <a:ext cx="936625" cy="936625"/>
          </a:xfrm>
          <a:prstGeom prst="rect">
            <a:avLst/>
          </a:prstGeom>
          <a:solidFill>
            <a:srgbClr val="0070C0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it-IT" sz="1400" b="1" dirty="0">
                <a:solidFill>
                  <a:schemeClr val="bg1"/>
                </a:solidFill>
                <a:latin typeface="Franklin Gothic Book" pitchFamily="34" charset="0"/>
              </a:rPr>
              <a:t>Nome</a:t>
            </a:r>
          </a:p>
        </p:txBody>
      </p:sp>
      <p:sp>
        <p:nvSpPr>
          <p:cNvPr id="10" name="Rettangolo 21"/>
          <p:cNvSpPr>
            <a:spLocks noChangeArrowheads="1"/>
          </p:cNvSpPr>
          <p:nvPr/>
        </p:nvSpPr>
        <p:spPr bwMode="auto">
          <a:xfrm>
            <a:off x="7489144" y="5500685"/>
            <a:ext cx="1404938" cy="936625"/>
          </a:xfrm>
          <a:prstGeom prst="rect">
            <a:avLst/>
          </a:prstGeom>
          <a:solidFill>
            <a:srgbClr val="0070C0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it-IT" sz="1400" b="1" dirty="0" err="1" smtClean="0">
                <a:solidFill>
                  <a:schemeClr val="bg1"/>
                </a:solidFill>
                <a:latin typeface="Franklin Gothic Book" pitchFamily="34" charset="0"/>
              </a:rPr>
              <a:t>Ruolo</a:t>
            </a:r>
            <a:r>
              <a:rPr lang="en-GB" altLang="it-IT" sz="1400" b="1" dirty="0" smtClean="0">
                <a:solidFill>
                  <a:schemeClr val="bg1"/>
                </a:solidFill>
                <a:latin typeface="Franklin Gothic Book" pitchFamily="34" charset="0"/>
              </a:rPr>
              <a:t> </a:t>
            </a:r>
            <a:r>
              <a:rPr lang="en-GB" altLang="it-IT" sz="1400" b="1" dirty="0" err="1" smtClean="0">
                <a:solidFill>
                  <a:schemeClr val="bg1"/>
                </a:solidFill>
                <a:latin typeface="Franklin Gothic Book" pitchFamily="34" charset="0"/>
              </a:rPr>
              <a:t>nella</a:t>
            </a:r>
            <a:r>
              <a:rPr lang="en-GB" altLang="it-IT" sz="1400" b="1" dirty="0" smtClean="0">
                <a:solidFill>
                  <a:schemeClr val="bg1"/>
                </a:solidFill>
                <a:latin typeface="Franklin Gothic Book" pitchFamily="34" charset="0"/>
              </a:rPr>
              <a:t> </a:t>
            </a:r>
            <a:r>
              <a:rPr lang="en-GB" altLang="it-IT" sz="1400" b="1" dirty="0" err="1" smtClean="0">
                <a:solidFill>
                  <a:schemeClr val="bg1"/>
                </a:solidFill>
                <a:latin typeface="Franklin Gothic Book" pitchFamily="34" charset="0"/>
              </a:rPr>
              <a:t>squadra</a:t>
            </a:r>
            <a:endParaRPr lang="en-GB" altLang="it-IT" sz="1400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1" name="Rettangolo 22"/>
          <p:cNvSpPr>
            <a:spLocks noChangeArrowheads="1"/>
          </p:cNvSpPr>
          <p:nvPr/>
        </p:nvSpPr>
        <p:spPr bwMode="auto">
          <a:xfrm>
            <a:off x="2514601" y="5024885"/>
            <a:ext cx="1510930" cy="936625"/>
          </a:xfrm>
          <a:prstGeom prst="rect">
            <a:avLst/>
          </a:prstGeom>
          <a:solidFill>
            <a:srgbClr val="0070C0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it-IT" sz="1400" b="1" dirty="0" err="1" smtClean="0">
                <a:solidFill>
                  <a:schemeClr val="bg1"/>
                </a:solidFill>
                <a:latin typeface="Franklin Gothic Book" pitchFamily="34" charset="0"/>
              </a:rPr>
              <a:t>Attitudine</a:t>
            </a:r>
            <a:r>
              <a:rPr lang="en-GB" altLang="it-IT" sz="1400" b="1" dirty="0" smtClean="0">
                <a:solidFill>
                  <a:schemeClr val="bg1"/>
                </a:solidFill>
                <a:latin typeface="Franklin Gothic Book" pitchFamily="34" charset="0"/>
              </a:rPr>
              <a:t>/ </a:t>
            </a:r>
            <a:r>
              <a:rPr lang="en-GB" altLang="it-IT" sz="1400" b="1" dirty="0" err="1" smtClean="0">
                <a:solidFill>
                  <a:schemeClr val="bg1"/>
                </a:solidFill>
                <a:latin typeface="Franklin Gothic Book" pitchFamily="34" charset="0"/>
              </a:rPr>
              <a:t>competenza</a:t>
            </a:r>
            <a:r>
              <a:rPr lang="en-GB" altLang="it-IT" sz="1400" b="1" dirty="0" smtClean="0">
                <a:solidFill>
                  <a:schemeClr val="bg1"/>
                </a:solidFill>
                <a:latin typeface="Franklin Gothic Book" pitchFamily="34" charset="0"/>
              </a:rPr>
              <a:t> </a:t>
            </a:r>
            <a:r>
              <a:rPr lang="en-GB" altLang="it-IT" sz="1400" b="1" dirty="0" err="1" smtClean="0">
                <a:solidFill>
                  <a:schemeClr val="bg1"/>
                </a:solidFill>
                <a:latin typeface="Franklin Gothic Book" pitchFamily="34" charset="0"/>
              </a:rPr>
              <a:t>principale</a:t>
            </a:r>
            <a:endParaRPr lang="en-GB" altLang="it-IT" sz="1400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872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686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Franklin Gothic Book</vt:lpstr>
      <vt:lpstr>Franklin Gothic Medium</vt:lpstr>
      <vt:lpstr>Tema di Office</vt:lpstr>
      <vt:lpstr>Presentazione standard di PowerPoint</vt:lpstr>
      <vt:lpstr>Presentazione grafica della pagina</vt:lpstr>
      <vt:lpstr>PERCHÉ </vt:lpstr>
      <vt:lpstr>QUALE INNOVAZIONE?  </vt:lpstr>
      <vt:lpstr>IL VALORE DELLA TUA/VOSTRA IDEA</vt:lpstr>
      <vt:lpstr>IL TARGET</vt:lpstr>
      <vt:lpstr>ALTRI CANALI </vt:lpstr>
      <vt:lpstr>IL PERCORSO</vt:lpstr>
      <vt:lpstr>TU/ IL TEAM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Annamaria Di Bartolo</dc:creator>
  <cp:lastModifiedBy>Annamaria Di Bartolo</cp:lastModifiedBy>
  <cp:revision>18</cp:revision>
  <dcterms:created xsi:type="dcterms:W3CDTF">2016-03-22T11:53:53Z</dcterms:created>
  <dcterms:modified xsi:type="dcterms:W3CDTF">2016-04-12T16:57:30Z</dcterms:modified>
</cp:coreProperties>
</file>